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440d3859a_0_2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440d3859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440d3859a_0_2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440d3859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440d3859a_0_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440d3859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440d3859a_0_2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440d3859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440d3859a_0_2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440d3859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440d3859a_0_2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440d3859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440d3859a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440d3859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440d3859a_0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440d3859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440d3859a_0_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440d3859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440d3859a_0_1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440d3859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440d3859a_0_1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440d3859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440d3859a_0_1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440d3859a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440d3859a_0_2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440d3859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Projeto FrontEnd - Leia Comigo</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pt-BR"/>
              <a:t>Por 	Lucas</a:t>
            </a:r>
            <a:br>
              <a:rPr lang="pt-BR"/>
            </a:br>
            <a:r>
              <a:rPr lang="pt-BR"/>
              <a:t>	 Matheus Henrique Oliveira Silva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429025" y="174275"/>
            <a:ext cx="74394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Modal de visualização de Livros/Artigos</a:t>
            </a:r>
            <a:endParaRPr>
              <a:solidFill>
                <a:schemeClr val="dk2"/>
              </a:solidFill>
            </a:endParaRPr>
          </a:p>
        </p:txBody>
      </p:sp>
      <p:pic>
        <p:nvPicPr>
          <p:cNvPr id="189" name="Google Shape;189;p22"/>
          <p:cNvPicPr preferRelativeResize="0"/>
          <p:nvPr/>
        </p:nvPicPr>
        <p:blipFill>
          <a:blip r:embed="rId3">
            <a:alphaModFix/>
          </a:blip>
          <a:stretch>
            <a:fillRect/>
          </a:stretch>
        </p:blipFill>
        <p:spPr>
          <a:xfrm>
            <a:off x="749425" y="1247675"/>
            <a:ext cx="7341226" cy="389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429025" y="174275"/>
            <a:ext cx="74394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V</a:t>
            </a:r>
            <a:r>
              <a:rPr lang="pt-BR">
                <a:solidFill>
                  <a:schemeClr val="dk2"/>
                </a:solidFill>
              </a:rPr>
              <a:t>isualização de Podcasts/Reviews</a:t>
            </a:r>
            <a:endParaRPr>
              <a:solidFill>
                <a:schemeClr val="dk2"/>
              </a:solidFill>
            </a:endParaRPr>
          </a:p>
        </p:txBody>
      </p:sp>
      <p:pic>
        <p:nvPicPr>
          <p:cNvPr id="195" name="Google Shape;195;p23"/>
          <p:cNvPicPr preferRelativeResize="0"/>
          <p:nvPr/>
        </p:nvPicPr>
        <p:blipFill>
          <a:blip r:embed="rId3">
            <a:alphaModFix/>
          </a:blip>
          <a:stretch>
            <a:fillRect/>
          </a:stretch>
        </p:blipFill>
        <p:spPr>
          <a:xfrm>
            <a:off x="665225" y="1247675"/>
            <a:ext cx="7401349" cy="3895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429025" y="174275"/>
            <a:ext cx="74394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Funcionalidade de Login</a:t>
            </a:r>
            <a:endParaRPr>
              <a:solidFill>
                <a:schemeClr val="dk2"/>
              </a:solidFill>
            </a:endParaRPr>
          </a:p>
        </p:txBody>
      </p:sp>
      <p:pic>
        <p:nvPicPr>
          <p:cNvPr id="201" name="Google Shape;201;p24"/>
          <p:cNvPicPr preferRelativeResize="0"/>
          <p:nvPr/>
        </p:nvPicPr>
        <p:blipFill>
          <a:blip r:embed="rId3">
            <a:alphaModFix/>
          </a:blip>
          <a:stretch>
            <a:fillRect/>
          </a:stretch>
        </p:blipFill>
        <p:spPr>
          <a:xfrm>
            <a:off x="152400" y="1400075"/>
            <a:ext cx="2286000" cy="1828800"/>
          </a:xfrm>
          <a:prstGeom prst="rect">
            <a:avLst/>
          </a:prstGeom>
          <a:noFill/>
          <a:ln>
            <a:noFill/>
          </a:ln>
        </p:spPr>
      </p:pic>
      <p:pic>
        <p:nvPicPr>
          <p:cNvPr id="202" name="Google Shape;202;p24"/>
          <p:cNvPicPr preferRelativeResize="0"/>
          <p:nvPr/>
        </p:nvPicPr>
        <p:blipFill>
          <a:blip r:embed="rId4">
            <a:alphaModFix/>
          </a:blip>
          <a:stretch>
            <a:fillRect/>
          </a:stretch>
        </p:blipFill>
        <p:spPr>
          <a:xfrm>
            <a:off x="2590800" y="1400075"/>
            <a:ext cx="6400798" cy="34839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429025" y="174275"/>
            <a:ext cx="74394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Cadastro no site</a:t>
            </a:r>
            <a:endParaRPr>
              <a:solidFill>
                <a:schemeClr val="dk2"/>
              </a:solidFill>
            </a:endParaRPr>
          </a:p>
        </p:txBody>
      </p:sp>
      <p:pic>
        <p:nvPicPr>
          <p:cNvPr id="208" name="Google Shape;208;p25"/>
          <p:cNvPicPr preferRelativeResize="0"/>
          <p:nvPr/>
        </p:nvPicPr>
        <p:blipFill>
          <a:blip r:embed="rId3">
            <a:alphaModFix/>
          </a:blip>
          <a:stretch>
            <a:fillRect/>
          </a:stretch>
        </p:blipFill>
        <p:spPr>
          <a:xfrm>
            <a:off x="900925" y="1552475"/>
            <a:ext cx="6967510" cy="35910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429025" y="174275"/>
            <a:ext cx="74394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Cadastro no site</a:t>
            </a:r>
            <a:endParaRPr>
              <a:solidFill>
                <a:schemeClr val="dk2"/>
              </a:solidFill>
            </a:endParaRPr>
          </a:p>
        </p:txBody>
      </p:sp>
      <p:pic>
        <p:nvPicPr>
          <p:cNvPr id="214" name="Google Shape;214;p26"/>
          <p:cNvPicPr preferRelativeResize="0"/>
          <p:nvPr/>
        </p:nvPicPr>
        <p:blipFill>
          <a:blip r:embed="rId3">
            <a:alphaModFix/>
          </a:blip>
          <a:stretch>
            <a:fillRect/>
          </a:stretch>
        </p:blipFill>
        <p:spPr>
          <a:xfrm>
            <a:off x="1331125" y="1552475"/>
            <a:ext cx="5904365" cy="3591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429025" y="174275"/>
            <a:ext cx="74394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Login </a:t>
            </a:r>
            <a:r>
              <a:rPr lang="pt-BR">
                <a:solidFill>
                  <a:schemeClr val="dk2"/>
                </a:solidFill>
              </a:rPr>
              <a:t>no site</a:t>
            </a:r>
            <a:endParaRPr>
              <a:solidFill>
                <a:schemeClr val="dk2"/>
              </a:solidFill>
            </a:endParaRPr>
          </a:p>
        </p:txBody>
      </p:sp>
      <p:pic>
        <p:nvPicPr>
          <p:cNvPr id="220" name="Google Shape;220;p27"/>
          <p:cNvPicPr preferRelativeResize="0"/>
          <p:nvPr/>
        </p:nvPicPr>
        <p:blipFill>
          <a:blip r:embed="rId3">
            <a:alphaModFix/>
          </a:blip>
          <a:stretch>
            <a:fillRect/>
          </a:stretch>
        </p:blipFill>
        <p:spPr>
          <a:xfrm>
            <a:off x="359050" y="1446000"/>
            <a:ext cx="8311160" cy="35910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700500" y="332500"/>
            <a:ext cx="3348600" cy="7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Conclusão</a:t>
            </a:r>
            <a:endParaRPr/>
          </a:p>
        </p:txBody>
      </p:sp>
      <p:sp>
        <p:nvSpPr>
          <p:cNvPr id="226" name="Google Shape;226;p28"/>
          <p:cNvSpPr txBox="1"/>
          <p:nvPr>
            <p:ph idx="1" type="body"/>
          </p:nvPr>
        </p:nvSpPr>
        <p:spPr>
          <a:xfrm>
            <a:off x="576600" y="1094500"/>
            <a:ext cx="7990800" cy="3827100"/>
          </a:xfrm>
          <a:prstGeom prst="rect">
            <a:avLst/>
          </a:prstGeom>
        </p:spPr>
        <p:txBody>
          <a:bodyPr anchorCtr="0" anchor="t" bIns="91425" lIns="91425" spcFirstLastPara="1" rIns="91425" wrap="square" tIns="91425">
            <a:noAutofit/>
          </a:bodyPr>
          <a:lstStyle/>
          <a:p>
            <a:pPr indent="457200" lvl="0" marL="0" rtl="0" algn="l">
              <a:lnSpc>
                <a:spcPct val="105000"/>
              </a:lnSpc>
              <a:spcBef>
                <a:spcPts val="0"/>
              </a:spcBef>
              <a:spcAft>
                <a:spcPts val="0"/>
              </a:spcAft>
              <a:buSzPts val="358"/>
              <a:buNone/>
            </a:pPr>
            <a:r>
              <a:rPr lang="pt-BR" sz="1093"/>
              <a:t>Apesar dos desafios enfrentados durante o tempo de desenvolvimento do trabalho e da sobrecarga enfrentada pelos membros do grupo devido à saída de alguns integrantes, é gratificante concluir que essa experiência foi de grande aprendizado. Ao longo do processo, foi possível adquirir conhecimentos significativos em HTML, CSS e JavaScript, ampliando assim a habilidade técnica de cada membro.</a:t>
            </a:r>
            <a:endParaRPr sz="1093"/>
          </a:p>
          <a:p>
            <a:pPr indent="0" lvl="0" marL="0" rtl="0" algn="l">
              <a:lnSpc>
                <a:spcPct val="105000"/>
              </a:lnSpc>
              <a:spcBef>
                <a:spcPts val="1200"/>
              </a:spcBef>
              <a:spcAft>
                <a:spcPts val="0"/>
              </a:spcAft>
              <a:buSzPts val="358"/>
              <a:buNone/>
            </a:pPr>
            <a:r>
              <a:rPr lang="pt-BR" sz="1093"/>
              <a:t>Embora tenhamos lidado com restrições de tempo, o resultado final do site superou as expectativas, sendo extremamente satisfatório para todos os envolvidos. O empenho e a dedicação demonstrados ao longo do projeto foram recompensados ao vermos a criação ganhar forma e se tornar funcional.</a:t>
            </a:r>
            <a:endParaRPr sz="1093"/>
          </a:p>
          <a:p>
            <a:pPr indent="0" lvl="0" marL="0" rtl="0" algn="l">
              <a:lnSpc>
                <a:spcPct val="105000"/>
              </a:lnSpc>
              <a:spcBef>
                <a:spcPts val="1200"/>
              </a:spcBef>
              <a:spcAft>
                <a:spcPts val="0"/>
              </a:spcAft>
              <a:buSzPts val="358"/>
              <a:buNone/>
            </a:pPr>
            <a:r>
              <a:rPr lang="pt-BR" sz="1093"/>
              <a:t>Embora o prazo tenha sido apertado, é importante reconhecer que, mesmo com a falta de tempo para implementar todas as funcionalidades planejadas, o grupo conseguiu alcançar um resultado de qualidade. Essa situação nos mostrou a importância do planejamento adequado e da gestão eficiente dos recursos disponíveis.</a:t>
            </a:r>
            <a:endParaRPr sz="1093"/>
          </a:p>
          <a:p>
            <a:pPr indent="0" lvl="0" marL="0" rtl="0" algn="l">
              <a:lnSpc>
                <a:spcPct val="105000"/>
              </a:lnSpc>
              <a:spcBef>
                <a:spcPts val="1200"/>
              </a:spcBef>
              <a:spcAft>
                <a:spcPts val="0"/>
              </a:spcAft>
              <a:buSzPts val="358"/>
              <a:buNone/>
            </a:pPr>
            <a:r>
              <a:rPr lang="pt-BR" sz="1093"/>
              <a:t>Além disso, a colaboração e a sinergia entre os membros do grupo foram essenciais para superar os obstáculos enfrentados. A troca de conhecimentos e a divisão de tarefas permitiram que todos pudessem contribuir com suas habilidades e experiências individuais, tornando o projeto mais enriquecedor.</a:t>
            </a:r>
            <a:endParaRPr sz="1093"/>
          </a:p>
          <a:p>
            <a:pPr indent="0" lvl="0" marL="0" rtl="0" algn="l">
              <a:lnSpc>
                <a:spcPct val="105000"/>
              </a:lnSpc>
              <a:spcBef>
                <a:spcPts val="1200"/>
              </a:spcBef>
              <a:spcAft>
                <a:spcPts val="1200"/>
              </a:spcAft>
              <a:buSzPts val="358"/>
              <a:buNone/>
            </a:pPr>
            <a:r>
              <a:rPr lang="pt-BR" sz="1093"/>
              <a:t>O resultado final do site atingiu as metas estabelecidas, e embora a falta de tempo tenha limitado a implementação de algumas funcionalidades, o projeto foi concluído com sucesso e deixou uma base sólida para futuras melhorias e expansões.</a:t>
            </a:r>
            <a:endParaRPr sz="5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429025" y="174275"/>
            <a:ext cx="66279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Contexto</a:t>
            </a:r>
            <a:endParaRPr>
              <a:solidFill>
                <a:schemeClr val="dk2"/>
              </a:solidFill>
            </a:endParaRPr>
          </a:p>
        </p:txBody>
      </p:sp>
      <p:sp>
        <p:nvSpPr>
          <p:cNvPr id="141" name="Google Shape;141;p14"/>
          <p:cNvSpPr txBox="1"/>
          <p:nvPr>
            <p:ph type="title"/>
          </p:nvPr>
        </p:nvSpPr>
        <p:spPr>
          <a:xfrm>
            <a:off x="184100" y="1296525"/>
            <a:ext cx="8587500" cy="3142800"/>
          </a:xfrm>
          <a:prstGeom prst="rect">
            <a:avLst/>
          </a:prstGeom>
        </p:spPr>
        <p:txBody>
          <a:bodyPr anchorCtr="0" anchor="ctr" bIns="91425" lIns="91425" spcFirstLastPara="1" rIns="91425" wrap="square" tIns="91425">
            <a:normAutofit/>
          </a:bodyPr>
          <a:lstStyle/>
          <a:p>
            <a:pPr indent="457200" lvl="0" marL="0" rtl="0" algn="just">
              <a:lnSpc>
                <a:spcPct val="115000"/>
              </a:lnSpc>
              <a:spcBef>
                <a:spcPts val="0"/>
              </a:spcBef>
              <a:spcAft>
                <a:spcPts val="0"/>
              </a:spcAft>
              <a:buNone/>
            </a:pPr>
            <a:r>
              <a:rPr lang="pt-BR" sz="1400">
                <a:latin typeface="Arial"/>
                <a:ea typeface="Arial"/>
                <a:cs typeface="Arial"/>
                <a:sym typeface="Arial"/>
              </a:rPr>
              <a:t>O hábito da leitura tem sido cada vez menos presente na vida das pessoas, em especial nas novas gerações. A facilidade de acesso a conteúdos audiovisuais e a falta de incentivo à leitura desde a infância são alguns dos fatores que contribuem para esse cenário. Por outro lado, a literatura é um patrimônio cultural da humanidade e a leitura é um exercício fundamental para o desenvolvimento intelectual e emocional dos indivíduos.</a:t>
            </a:r>
            <a:endParaRPr sz="1400">
              <a:latin typeface="Arial"/>
              <a:ea typeface="Arial"/>
              <a:cs typeface="Arial"/>
              <a:sym typeface="Arial"/>
            </a:endParaRPr>
          </a:p>
          <a:p>
            <a:pPr indent="457200" lvl="0" marL="0" rtl="0" algn="just">
              <a:lnSpc>
                <a:spcPct val="115000"/>
              </a:lnSpc>
              <a:spcBef>
                <a:spcPts val="0"/>
              </a:spcBef>
              <a:spcAft>
                <a:spcPts val="0"/>
              </a:spcAft>
              <a:buNone/>
            </a:pPr>
            <a:r>
              <a:t/>
            </a:r>
            <a:endParaRPr sz="1400">
              <a:latin typeface="Arial"/>
              <a:ea typeface="Arial"/>
              <a:cs typeface="Arial"/>
              <a:sym typeface="Arial"/>
            </a:endParaRPr>
          </a:p>
          <a:p>
            <a:pPr indent="457200" lvl="0" marL="0" rtl="0" algn="just">
              <a:lnSpc>
                <a:spcPct val="115000"/>
              </a:lnSpc>
              <a:spcBef>
                <a:spcPts val="0"/>
              </a:spcBef>
              <a:spcAft>
                <a:spcPts val="0"/>
              </a:spcAft>
              <a:buClr>
                <a:schemeClr val="dk1"/>
              </a:buClr>
              <a:buSzPts val="1100"/>
              <a:buFont typeface="Arial"/>
              <a:buNone/>
            </a:pPr>
            <a:r>
              <a:rPr lang="pt-BR" sz="1400">
                <a:latin typeface="Arial"/>
                <a:ea typeface="Arial"/>
                <a:cs typeface="Arial"/>
                <a:sym typeface="Arial"/>
              </a:rPr>
              <a:t>Com o avanço das tecnologias digitais, tem se tornado cada vez mais fácil o acesso a livros de literatura, em especial aqueles que são de domínio público. No entanto, muitas vezes esses livros são disponibilizados de forma pouco atrativa para as novas gerações, que preferem conteúdos mais visuais e interativos.</a:t>
            </a:r>
            <a:endParaRPr sz="14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429025" y="174275"/>
            <a:ext cx="66279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Problema</a:t>
            </a:r>
            <a:endParaRPr>
              <a:solidFill>
                <a:schemeClr val="dk2"/>
              </a:solidFill>
            </a:endParaRPr>
          </a:p>
        </p:txBody>
      </p:sp>
      <p:sp>
        <p:nvSpPr>
          <p:cNvPr id="147" name="Google Shape;147;p15"/>
          <p:cNvSpPr txBox="1"/>
          <p:nvPr>
            <p:ph type="title"/>
          </p:nvPr>
        </p:nvSpPr>
        <p:spPr>
          <a:xfrm>
            <a:off x="153475" y="1059250"/>
            <a:ext cx="7952100" cy="1711500"/>
          </a:xfrm>
          <a:prstGeom prst="rect">
            <a:avLst/>
          </a:prstGeom>
        </p:spPr>
        <p:txBody>
          <a:bodyPr anchorCtr="0" anchor="ctr" bIns="91425" lIns="91425" spcFirstLastPara="1" rIns="91425" wrap="square" tIns="91425">
            <a:normAutofit/>
          </a:bodyPr>
          <a:lstStyle/>
          <a:p>
            <a:pPr indent="457200" lvl="0" marL="0" rtl="0" algn="just">
              <a:lnSpc>
                <a:spcPct val="115000"/>
              </a:lnSpc>
              <a:spcBef>
                <a:spcPts val="0"/>
              </a:spcBef>
              <a:spcAft>
                <a:spcPts val="0"/>
              </a:spcAft>
              <a:buNone/>
            </a:pPr>
            <a:r>
              <a:rPr lang="pt-BR" sz="1500">
                <a:latin typeface="Arial"/>
                <a:ea typeface="Arial"/>
                <a:cs typeface="Arial"/>
                <a:sym typeface="Arial"/>
              </a:rPr>
              <a:t>O problema que se busca resolver com este projeto é a falta de um ambiente digital que torne a leitura de livros de literatura, reviews, podcasts e artigos mais acessível e atrativa para as novas gerações, ao mesmo tempo em que se valorize o patrimônio cultural da humanidade representado pelos livros de domínio público.</a:t>
            </a:r>
            <a:endParaRPr sz="15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429025" y="174275"/>
            <a:ext cx="66279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Público-alvo</a:t>
            </a:r>
            <a:endParaRPr>
              <a:solidFill>
                <a:schemeClr val="dk2"/>
              </a:solidFill>
            </a:endParaRPr>
          </a:p>
        </p:txBody>
      </p:sp>
      <p:sp>
        <p:nvSpPr>
          <p:cNvPr id="153" name="Google Shape;153;p16"/>
          <p:cNvSpPr txBox="1"/>
          <p:nvPr>
            <p:ph type="title"/>
          </p:nvPr>
        </p:nvSpPr>
        <p:spPr>
          <a:xfrm>
            <a:off x="153475" y="1059250"/>
            <a:ext cx="7952100" cy="1711500"/>
          </a:xfrm>
          <a:prstGeom prst="rect">
            <a:avLst/>
          </a:prstGeom>
        </p:spPr>
        <p:txBody>
          <a:bodyPr anchorCtr="0" anchor="ctr" bIns="91425" lIns="91425" spcFirstLastPara="1" rIns="91425" wrap="square" tIns="91425">
            <a:normAutofit/>
          </a:bodyPr>
          <a:lstStyle/>
          <a:p>
            <a:pPr indent="457200" lvl="0" marL="0" rtl="0" algn="just">
              <a:lnSpc>
                <a:spcPct val="115000"/>
              </a:lnSpc>
              <a:spcBef>
                <a:spcPts val="0"/>
              </a:spcBef>
              <a:spcAft>
                <a:spcPts val="0"/>
              </a:spcAft>
              <a:buNone/>
            </a:pPr>
            <a:r>
              <a:rPr lang="pt-BR" sz="1500">
                <a:latin typeface="Arial"/>
                <a:ea typeface="Arial"/>
                <a:cs typeface="Arial"/>
                <a:sym typeface="Arial"/>
              </a:rPr>
              <a:t>O público-alvo deste site são jovens e adultos que tenham interesse em literatura através de uma interface mais amigável, utilizando-se conteúdos audiovisuais e interativos. Além disso, o site também pode ser utilizado por pais e educadores que desejam incentivar a leitura nas novas gerações. Segundo a Agência Brasil, o Brasil perdeu mais de 4,6 milhões de leitores</a:t>
            </a:r>
            <a:endParaRPr sz="15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352500" y="158950"/>
            <a:ext cx="66279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Requisitos não funcionais</a:t>
            </a:r>
            <a:endParaRPr>
              <a:solidFill>
                <a:schemeClr val="dk2"/>
              </a:solidFill>
            </a:endParaRPr>
          </a:p>
        </p:txBody>
      </p:sp>
      <p:sp>
        <p:nvSpPr>
          <p:cNvPr id="159" name="Google Shape;159;p17"/>
          <p:cNvSpPr txBox="1"/>
          <p:nvPr>
            <p:ph type="title"/>
          </p:nvPr>
        </p:nvSpPr>
        <p:spPr>
          <a:xfrm>
            <a:off x="352500" y="1197025"/>
            <a:ext cx="7952100" cy="2913300"/>
          </a:xfrm>
          <a:prstGeom prst="rect">
            <a:avLst/>
          </a:prstGeom>
        </p:spPr>
        <p:txBody>
          <a:bodyPr anchorCtr="0" anchor="ctr" bIns="91425" lIns="91425" spcFirstLastPara="1" rIns="91425" wrap="square" tIns="91425">
            <a:normAutofit fontScale="90000"/>
          </a:bodyPr>
          <a:lstStyle/>
          <a:p>
            <a:pPr indent="0" lvl="0" marL="0" rtl="0" algn="just">
              <a:lnSpc>
                <a:spcPct val="115000"/>
              </a:lnSpc>
              <a:spcBef>
                <a:spcPts val="0"/>
              </a:spcBef>
              <a:spcAft>
                <a:spcPts val="0"/>
              </a:spcAft>
              <a:buNone/>
            </a:pPr>
            <a:r>
              <a:rPr lang="pt-BR" sz="1500">
                <a:latin typeface="Arial"/>
                <a:ea typeface="Arial"/>
                <a:cs typeface="Arial"/>
                <a:sym typeface="Arial"/>
              </a:rPr>
              <a:t>RF-01: O site deve ser publicado em um ambiente acessível publicamente na Internet (Repl.it, GitHub Pages, Heroku); </a:t>
            </a:r>
            <a:endParaRPr sz="1500">
              <a:latin typeface="Arial"/>
              <a:ea typeface="Arial"/>
              <a:cs typeface="Arial"/>
              <a:sym typeface="Arial"/>
            </a:endParaRPr>
          </a:p>
          <a:p>
            <a:pPr indent="0" lvl="0" marL="0" rtl="0" algn="just">
              <a:lnSpc>
                <a:spcPct val="115000"/>
              </a:lnSpc>
              <a:spcBef>
                <a:spcPts val="0"/>
              </a:spcBef>
              <a:spcAft>
                <a:spcPts val="0"/>
              </a:spcAft>
              <a:buNone/>
            </a:pPr>
            <a:r>
              <a:t/>
            </a:r>
            <a:endParaRPr sz="1500">
              <a:latin typeface="Arial"/>
              <a:ea typeface="Arial"/>
              <a:cs typeface="Arial"/>
              <a:sym typeface="Arial"/>
            </a:endParaRPr>
          </a:p>
          <a:p>
            <a:pPr indent="0" lvl="0" marL="0" rtl="0" algn="just">
              <a:lnSpc>
                <a:spcPct val="115000"/>
              </a:lnSpc>
              <a:spcBef>
                <a:spcPts val="0"/>
              </a:spcBef>
              <a:spcAft>
                <a:spcPts val="0"/>
              </a:spcAft>
              <a:buNone/>
            </a:pPr>
            <a:r>
              <a:rPr lang="pt-BR" sz="1500">
                <a:latin typeface="Arial"/>
                <a:ea typeface="Arial"/>
                <a:cs typeface="Arial"/>
                <a:sym typeface="Arial"/>
              </a:rPr>
              <a:t>RF-02: O site deverá ser responsivo permitindo a visualização em um celular de forma adequada;</a:t>
            </a:r>
            <a:endParaRPr sz="1500">
              <a:latin typeface="Arial"/>
              <a:ea typeface="Arial"/>
              <a:cs typeface="Arial"/>
              <a:sym typeface="Arial"/>
            </a:endParaRPr>
          </a:p>
          <a:p>
            <a:pPr indent="0" lvl="0" marL="0" rtl="0" algn="just">
              <a:lnSpc>
                <a:spcPct val="115000"/>
              </a:lnSpc>
              <a:spcBef>
                <a:spcPts val="0"/>
              </a:spcBef>
              <a:spcAft>
                <a:spcPts val="0"/>
              </a:spcAft>
              <a:buNone/>
            </a:pPr>
            <a:r>
              <a:t/>
            </a:r>
            <a:endParaRPr sz="1500">
              <a:latin typeface="Arial"/>
              <a:ea typeface="Arial"/>
              <a:cs typeface="Arial"/>
              <a:sym typeface="Arial"/>
            </a:endParaRPr>
          </a:p>
          <a:p>
            <a:pPr indent="0" lvl="0" marL="0" rtl="0" algn="just">
              <a:lnSpc>
                <a:spcPct val="115000"/>
              </a:lnSpc>
              <a:spcBef>
                <a:spcPts val="0"/>
              </a:spcBef>
              <a:spcAft>
                <a:spcPts val="0"/>
              </a:spcAft>
              <a:buNone/>
            </a:pPr>
            <a:r>
              <a:rPr lang="pt-BR" sz="1500">
                <a:latin typeface="Arial"/>
                <a:ea typeface="Arial"/>
                <a:cs typeface="Arial"/>
                <a:sym typeface="Arial"/>
              </a:rPr>
              <a:t>RF-03: O site deve ter bom nível de contraste entre os elementos da tela em conformidade;</a:t>
            </a:r>
            <a:endParaRPr sz="1500">
              <a:latin typeface="Arial"/>
              <a:ea typeface="Arial"/>
              <a:cs typeface="Arial"/>
              <a:sym typeface="Arial"/>
            </a:endParaRPr>
          </a:p>
          <a:p>
            <a:pPr indent="0" lvl="0" marL="0" rtl="0" algn="just">
              <a:lnSpc>
                <a:spcPct val="115000"/>
              </a:lnSpc>
              <a:spcBef>
                <a:spcPts val="0"/>
              </a:spcBef>
              <a:spcAft>
                <a:spcPts val="0"/>
              </a:spcAft>
              <a:buNone/>
            </a:pPr>
            <a:r>
              <a:t/>
            </a:r>
            <a:endParaRPr sz="1500">
              <a:latin typeface="Arial"/>
              <a:ea typeface="Arial"/>
              <a:cs typeface="Arial"/>
              <a:sym typeface="Arial"/>
            </a:endParaRPr>
          </a:p>
          <a:p>
            <a:pPr indent="0" lvl="0" marL="0" rtl="0" algn="just">
              <a:lnSpc>
                <a:spcPct val="115000"/>
              </a:lnSpc>
              <a:spcBef>
                <a:spcPts val="0"/>
              </a:spcBef>
              <a:spcAft>
                <a:spcPts val="0"/>
              </a:spcAft>
              <a:buNone/>
            </a:pPr>
            <a:r>
              <a:rPr lang="pt-BR" sz="1500">
                <a:latin typeface="Arial"/>
                <a:ea typeface="Arial"/>
                <a:cs typeface="Arial"/>
                <a:sym typeface="Arial"/>
              </a:rPr>
              <a:t>RF-04: O site deve ser compatível com os principais navegadores do mercado (Google Chrome, Firefox, Microsoft Edge)</a:t>
            </a:r>
            <a:endParaRPr sz="1500">
              <a:latin typeface="Arial"/>
              <a:ea typeface="Arial"/>
              <a:cs typeface="Arial"/>
              <a:sym typeface="Arial"/>
            </a:endParaRPr>
          </a:p>
          <a:p>
            <a:pPr indent="457200" lvl="0" marL="0" rtl="0" algn="just">
              <a:lnSpc>
                <a:spcPct val="115000"/>
              </a:lnSpc>
              <a:spcBef>
                <a:spcPts val="0"/>
              </a:spcBef>
              <a:spcAft>
                <a:spcPts val="0"/>
              </a:spcAft>
              <a:buNone/>
            </a:pPr>
            <a:r>
              <a:t/>
            </a:r>
            <a:endParaRPr sz="15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429025" y="174275"/>
            <a:ext cx="66279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Layout do site</a:t>
            </a:r>
            <a:endParaRPr>
              <a:solidFill>
                <a:schemeClr val="dk2"/>
              </a:solidFill>
            </a:endParaRPr>
          </a:p>
        </p:txBody>
      </p:sp>
      <p:pic>
        <p:nvPicPr>
          <p:cNvPr id="165" name="Google Shape;165;p18"/>
          <p:cNvPicPr preferRelativeResize="0"/>
          <p:nvPr/>
        </p:nvPicPr>
        <p:blipFill>
          <a:blip r:embed="rId3">
            <a:alphaModFix/>
          </a:blip>
          <a:stretch>
            <a:fillRect/>
          </a:stretch>
        </p:blipFill>
        <p:spPr>
          <a:xfrm>
            <a:off x="741750" y="1162750"/>
            <a:ext cx="7344398" cy="3980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429025" y="174275"/>
            <a:ext cx="66279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Página de Livros</a:t>
            </a:r>
            <a:endParaRPr>
              <a:solidFill>
                <a:schemeClr val="dk2"/>
              </a:solidFill>
            </a:endParaRPr>
          </a:p>
        </p:txBody>
      </p:sp>
      <p:pic>
        <p:nvPicPr>
          <p:cNvPr id="171" name="Google Shape;171;p19"/>
          <p:cNvPicPr preferRelativeResize="0"/>
          <p:nvPr/>
        </p:nvPicPr>
        <p:blipFill>
          <a:blip r:embed="rId3">
            <a:alphaModFix/>
          </a:blip>
          <a:stretch>
            <a:fillRect/>
          </a:stretch>
        </p:blipFill>
        <p:spPr>
          <a:xfrm>
            <a:off x="734100" y="1124525"/>
            <a:ext cx="7368401" cy="4018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429025" y="174275"/>
            <a:ext cx="66279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Página Podcasts</a:t>
            </a:r>
            <a:endParaRPr>
              <a:solidFill>
                <a:schemeClr val="dk2"/>
              </a:solidFill>
            </a:endParaRPr>
          </a:p>
        </p:txBody>
      </p:sp>
      <p:pic>
        <p:nvPicPr>
          <p:cNvPr id="177" name="Google Shape;177;p20"/>
          <p:cNvPicPr preferRelativeResize="0"/>
          <p:nvPr/>
        </p:nvPicPr>
        <p:blipFill>
          <a:blip r:embed="rId3">
            <a:alphaModFix/>
          </a:blip>
          <a:stretch>
            <a:fillRect/>
          </a:stretch>
        </p:blipFill>
        <p:spPr>
          <a:xfrm>
            <a:off x="757750" y="1158525"/>
            <a:ext cx="7543748" cy="395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429025" y="174275"/>
            <a:ext cx="6627900" cy="107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solidFill>
                  <a:schemeClr val="dk2"/>
                </a:solidFill>
              </a:rPr>
              <a:t>Página Podcasts</a:t>
            </a:r>
            <a:endParaRPr>
              <a:solidFill>
                <a:schemeClr val="dk2"/>
              </a:solidFill>
            </a:endParaRPr>
          </a:p>
        </p:txBody>
      </p:sp>
      <p:pic>
        <p:nvPicPr>
          <p:cNvPr id="183" name="Google Shape;183;p21"/>
          <p:cNvPicPr preferRelativeResize="0"/>
          <p:nvPr/>
        </p:nvPicPr>
        <p:blipFill>
          <a:blip r:embed="rId3">
            <a:alphaModFix/>
          </a:blip>
          <a:stretch>
            <a:fillRect/>
          </a:stretch>
        </p:blipFill>
        <p:spPr>
          <a:xfrm>
            <a:off x="742450" y="1192525"/>
            <a:ext cx="7543748" cy="395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